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91" r:id="rId4"/>
    <p:sldId id="292" r:id="rId5"/>
    <p:sldId id="293" r:id="rId6"/>
    <p:sldId id="294" r:id="rId7"/>
    <p:sldId id="295" r:id="rId8"/>
    <p:sldId id="296" r:id="rId9"/>
    <p:sldId id="297" r:id="rId10"/>
    <p:sldId id="298" r:id="rId11"/>
    <p:sldId id="299" r:id="rId12"/>
    <p:sldId id="300" r:id="rId13"/>
    <p:sldId id="302" r:id="rId14"/>
    <p:sldId id="301" r:id="rId15"/>
    <p:sldId id="303" r:id="rId16"/>
    <p:sldId id="258" r:id="rId17"/>
    <p:sldId id="259" r:id="rId18"/>
    <p:sldId id="260" r:id="rId19"/>
    <p:sldId id="261" r:id="rId20"/>
    <p:sldId id="262" r:id="rId21"/>
    <p:sldId id="263" r:id="rId22"/>
    <p:sldId id="264" r:id="rId23"/>
    <p:sldId id="265" r:id="rId24"/>
    <p:sldId id="266" r:id="rId25"/>
    <p:sldId id="267"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34DC77-55A9-46D0-9374-4228BA8341B4}" type="datetimeFigureOut">
              <a:rPr lang="tr-TR" smtClean="0"/>
              <a:t>18.02.2019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FA18F-EBED-4FA1-9A6B-51609D7E34EA}" type="slidenum">
              <a:rPr lang="tr-TR" smtClean="0"/>
              <a:t>‹#›</a:t>
            </a:fld>
            <a:endParaRPr lang="tr-TR"/>
          </a:p>
        </p:txBody>
      </p:sp>
    </p:spTree>
    <p:extLst>
      <p:ext uri="{BB962C8B-B14F-4D97-AF65-F5344CB8AC3E}">
        <p14:creationId xmlns:p14="http://schemas.microsoft.com/office/powerpoint/2010/main" val="392183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76FA18F-EBED-4FA1-9A6B-51609D7E34EA}" type="slidenum">
              <a:rPr lang="tr-TR" smtClean="0"/>
              <a:t>1</a:t>
            </a:fld>
            <a:endParaRPr lang="tr-TR"/>
          </a:p>
        </p:txBody>
      </p:sp>
    </p:spTree>
    <p:extLst>
      <p:ext uri="{BB962C8B-B14F-4D97-AF65-F5344CB8AC3E}">
        <p14:creationId xmlns:p14="http://schemas.microsoft.com/office/powerpoint/2010/main" val="107517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C288B44-8FF4-44B4-B4FF-B293D24CA2E3}"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3624472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288B44-8FF4-44B4-B4FF-B293D24CA2E3}"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427711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288B44-8FF4-44B4-B4FF-B293D24CA2E3}"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228988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288B44-8FF4-44B4-B4FF-B293D24CA2E3}"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291328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C288B44-8FF4-44B4-B4FF-B293D24CA2E3}"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135204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C288B44-8FF4-44B4-B4FF-B293D24CA2E3}"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301503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C288B44-8FF4-44B4-B4FF-B293D24CA2E3}"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158516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C288B44-8FF4-44B4-B4FF-B293D24CA2E3}"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236822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C288B44-8FF4-44B4-B4FF-B293D24CA2E3}"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29179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C288B44-8FF4-44B4-B4FF-B293D24CA2E3}"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20304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C288B44-8FF4-44B4-B4FF-B293D24CA2E3}"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FC451B-782F-4E54-A22B-852C9D5EB99D}" type="slidenum">
              <a:rPr lang="tr-TR" smtClean="0"/>
              <a:t>‹#›</a:t>
            </a:fld>
            <a:endParaRPr lang="tr-TR"/>
          </a:p>
        </p:txBody>
      </p:sp>
    </p:spTree>
    <p:extLst>
      <p:ext uri="{BB962C8B-B14F-4D97-AF65-F5344CB8AC3E}">
        <p14:creationId xmlns:p14="http://schemas.microsoft.com/office/powerpoint/2010/main" val="20114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88B44-8FF4-44B4-B4FF-B293D24CA2E3}"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C451B-782F-4E54-A22B-852C9D5EB99D}" type="slidenum">
              <a:rPr lang="tr-TR" smtClean="0"/>
              <a:t>‹#›</a:t>
            </a:fld>
            <a:endParaRPr lang="tr-TR"/>
          </a:p>
        </p:txBody>
      </p:sp>
    </p:spTree>
    <p:extLst>
      <p:ext uri="{BB962C8B-B14F-4D97-AF65-F5344CB8AC3E}">
        <p14:creationId xmlns:p14="http://schemas.microsoft.com/office/powerpoint/2010/main" val="1515547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elsefe.gen.tr/aristoteles_kimdir.asp" TargetMode="External"/><Relationship Id="rId2" Type="http://schemas.openxmlformats.org/officeDocument/2006/relationships/hyperlink" Target="http://www.felsefe.gen.tr/platon_eflatun_kimdir.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00000">
              <a:schemeClr val="accent1">
                <a:lumMod val="45000"/>
                <a:lumOff val="55000"/>
              </a:schemeClr>
            </a:gs>
            <a:gs pos="96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303663" y="384233"/>
            <a:ext cx="9144000" cy="2387600"/>
          </a:xfrm>
        </p:spPr>
        <p:txBody>
          <a:bodyPr/>
          <a:lstStyle/>
          <a:p>
            <a:r>
              <a:rPr lang="tr-TR" dirty="0" smtClean="0"/>
              <a:t>FELSEFE NEDİR</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1509" y="2992170"/>
            <a:ext cx="7667739" cy="2912871"/>
          </a:xfrm>
          <a:prstGeom prst="rect">
            <a:avLst/>
          </a:prstGeom>
        </p:spPr>
      </p:pic>
    </p:spTree>
    <p:extLst>
      <p:ext uri="{BB962C8B-B14F-4D97-AF65-F5344CB8AC3E}">
        <p14:creationId xmlns:p14="http://schemas.microsoft.com/office/powerpoint/2010/main" val="1009909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err="1"/>
              <a:t>Periandros</a:t>
            </a:r>
            <a:endParaRPr lang="tr-TR" dirty="0"/>
          </a:p>
        </p:txBody>
      </p:sp>
      <p:sp>
        <p:nvSpPr>
          <p:cNvPr id="3" name="İçerik Yer Tutucusu 2"/>
          <p:cNvSpPr>
            <a:spLocks noGrp="1"/>
          </p:cNvSpPr>
          <p:nvPr>
            <p:ph idx="1"/>
          </p:nvPr>
        </p:nvSpPr>
        <p:spPr/>
        <p:txBody>
          <a:bodyPr/>
          <a:lstStyle/>
          <a:p>
            <a:pPr algn="just"/>
            <a:r>
              <a:rPr lang="tr-TR" dirty="0"/>
              <a:t>Üretimi ve ticareti destekledi, köle satın almayı yasakladı. Onun zamanında </a:t>
            </a:r>
            <a:r>
              <a:rPr lang="tr-TR" dirty="0" err="1"/>
              <a:t>Korinthos</a:t>
            </a:r>
            <a:r>
              <a:rPr lang="tr-TR" dirty="0"/>
              <a:t> görülmemiş bir refah düzeyine ulaşmıştı. </a:t>
            </a:r>
            <a:endParaRPr lang="tr-TR" dirty="0" smtClean="0"/>
          </a:p>
          <a:p>
            <a:pPr algn="just"/>
            <a:r>
              <a:rPr lang="tr-TR" dirty="0" err="1" smtClean="0"/>
              <a:t>Gözüpeklik</a:t>
            </a:r>
            <a:r>
              <a:rPr lang="tr-TR" dirty="0" smtClean="0"/>
              <a:t> </a:t>
            </a:r>
            <a:r>
              <a:rPr lang="tr-TR" dirty="0"/>
              <a:t>tehlikelidir</a:t>
            </a:r>
            <a:r>
              <a:rPr lang="tr-TR" dirty="0" smtClean="0"/>
              <a:t>.</a:t>
            </a:r>
          </a:p>
          <a:p>
            <a:pPr algn="just"/>
            <a:r>
              <a:rPr lang="tr-TR" dirty="0"/>
              <a:t>Utanç verici bir kazanç varlığımız için bir suçlama yaratır</a:t>
            </a:r>
            <a:r>
              <a:rPr lang="tr-TR" dirty="0" smtClean="0"/>
              <a:t>.</a:t>
            </a:r>
          </a:p>
          <a:p>
            <a:pPr algn="just"/>
            <a:r>
              <a:rPr lang="tr-TR" dirty="0"/>
              <a:t>Demokrasi tiranlıktan </a:t>
            </a:r>
            <a:r>
              <a:rPr lang="tr-TR" dirty="0" smtClean="0"/>
              <a:t>iyidir</a:t>
            </a:r>
          </a:p>
          <a:p>
            <a:pPr marL="0" indent="0" algn="just">
              <a:buNone/>
            </a:pPr>
            <a:endParaRPr lang="tr-TR" dirty="0" smtClean="0"/>
          </a:p>
          <a:p>
            <a:pPr algn="just"/>
            <a:endParaRPr lang="tr-TR" dirty="0" smtClean="0"/>
          </a:p>
          <a:p>
            <a:pPr algn="just"/>
            <a:endParaRPr lang="tr-TR" dirty="0"/>
          </a:p>
        </p:txBody>
      </p:sp>
    </p:spTree>
    <p:extLst>
      <p:ext uri="{BB962C8B-B14F-4D97-AF65-F5344CB8AC3E}">
        <p14:creationId xmlns:p14="http://schemas.microsoft.com/office/powerpoint/2010/main" val="120476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850696" cy="1325563"/>
          </a:xfrm>
        </p:spPr>
        <p:txBody>
          <a:bodyPr/>
          <a:lstStyle/>
          <a:p>
            <a:pPr algn="ctr"/>
            <a:r>
              <a:rPr lang="tr-TR" dirty="0" smtClean="0">
                <a:solidFill>
                  <a:srgbClr val="FF0000"/>
                </a:solidFill>
              </a:rPr>
              <a:t>YEDİ BİLGE DÖNEMİNDEN</a:t>
            </a:r>
            <a:br>
              <a:rPr lang="tr-TR" dirty="0" smtClean="0">
                <a:solidFill>
                  <a:srgbClr val="FF0000"/>
                </a:solidFill>
              </a:rPr>
            </a:br>
            <a:r>
              <a:rPr lang="tr-TR" dirty="0" smtClean="0">
                <a:solidFill>
                  <a:srgbClr val="FF0000"/>
                </a:solidFill>
              </a:rPr>
              <a:t> SONRA FELSEFE BAŞLIYOR</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algn="just"/>
            <a:r>
              <a:rPr lang="tr-TR" dirty="0" smtClean="0"/>
              <a:t>Sokrates Dönemi: Bu dönemde gerçek anlamda felsefe yapılmaya başlanmıştır. </a:t>
            </a:r>
            <a:r>
              <a:rPr lang="tr-TR" dirty="0"/>
              <a:t>Sokrates, genel olarak felsefenin ve Batı felsefesinin, özel olarak da Antik Yunan felsefesinin, hiç kuşku yok ki en kilit ismidir</a:t>
            </a:r>
            <a:r>
              <a:rPr lang="tr-TR" dirty="0" smtClean="0"/>
              <a:t>.</a:t>
            </a:r>
          </a:p>
          <a:p>
            <a:pPr algn="just"/>
            <a:r>
              <a:rPr lang="tr-TR" dirty="0"/>
              <a:t>Tarihin tanıdığı ilk ve en büyük sistemin kurucusu olan </a:t>
            </a:r>
            <a:r>
              <a:rPr lang="tr-TR" dirty="0">
                <a:hlinkClick r:id="rId2"/>
              </a:rPr>
              <a:t>Platon</a:t>
            </a:r>
            <a:r>
              <a:rPr lang="tr-TR" dirty="0"/>
              <a:t>, Sokrates’in öğrencisi; Antik Yunan felsefesinin son büyük filozofu olan </a:t>
            </a:r>
            <a:r>
              <a:rPr lang="tr-TR" dirty="0">
                <a:hlinkClick r:id="rId3"/>
              </a:rPr>
              <a:t>Aristoteles</a:t>
            </a:r>
            <a:r>
              <a:rPr lang="tr-TR" dirty="0"/>
              <a:t> ise Platon’un öğrencisi olmuştur</a:t>
            </a:r>
            <a:r>
              <a:rPr lang="tr-TR" dirty="0" smtClean="0"/>
              <a:t>.</a:t>
            </a:r>
          </a:p>
          <a:p>
            <a:pPr algn="just"/>
            <a:r>
              <a:rPr lang="tr-TR" dirty="0"/>
              <a:t>Sokrates genellikle ahlak felsefesinin, yani değer öğretisinin kurucusu olarak bilinirse de ondan geriye kalan şey, bir öğretiden çok, kişilerin bilincine, özlerinin ne olduğunu göstermeye yönelik bir çabadır. Sokrates önceleri doğa bilimleriyle, özellikle de canlı varlıkların çoğalması ve kaybolup gitmesi olgusuyla ilgilendi. </a:t>
            </a:r>
            <a:endParaRPr lang="tr-TR" dirty="0" smtClean="0"/>
          </a:p>
        </p:txBody>
      </p:sp>
    </p:spTree>
    <p:extLst>
      <p:ext uri="{BB962C8B-B14F-4D97-AF65-F5344CB8AC3E}">
        <p14:creationId xmlns:p14="http://schemas.microsoft.com/office/powerpoint/2010/main" val="3890845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 amaçla, matematiği ve doğa filozoflarının dünyayla ilgili öğretilerini incelemesi gerekti. Yüzeysel bilgiyi aşma ve şeylerin gerçek bilgisine ulaşma isteğiyle, bireylerin davranışlarında ve yaşamlarında temel aldıkları inançları sorgulamaya yöneldi. Sokrates, inançlarını ayrım gözetmeksizin yadsımak için toplumun bütün kesimlerine seslendi; bu tutumu da şiddetli tepkilerle karşılaşması ve trajik bir biçimde ölmesi sonucunu doğurdu. </a:t>
            </a:r>
          </a:p>
          <a:p>
            <a:pPr algn="just"/>
            <a:r>
              <a:rPr lang="tr-TR" dirty="0" smtClean="0"/>
              <a:t>Devleti ve tiranlığı eleştirmiş ve bunu canıyla ödemiştir.</a:t>
            </a:r>
          </a:p>
          <a:p>
            <a:pPr marL="0" indent="0" algn="just">
              <a:buNone/>
            </a:pPr>
            <a:endParaRPr lang="tr-TR" dirty="0"/>
          </a:p>
        </p:txBody>
      </p:sp>
    </p:spTree>
    <p:extLst>
      <p:ext uri="{BB962C8B-B14F-4D97-AF65-F5344CB8AC3E}">
        <p14:creationId xmlns:p14="http://schemas.microsoft.com/office/powerpoint/2010/main" val="293864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Bir </a:t>
            </a:r>
            <a:r>
              <a:rPr lang="tr-TR" dirty="0"/>
              <a:t>şeyleri değiştirmek isteyen insan, işe önce kendisinden başlamalıdır</a:t>
            </a:r>
            <a:r>
              <a:rPr lang="tr-TR" dirty="0" smtClean="0"/>
              <a:t>.</a:t>
            </a:r>
          </a:p>
          <a:p>
            <a:pPr algn="just"/>
            <a:r>
              <a:rPr lang="tr-TR" dirty="0"/>
              <a:t>Haksızlık yapmak, haksızlığa uğramaktan daha acıdır. </a:t>
            </a:r>
            <a:endParaRPr lang="tr-TR" dirty="0" smtClean="0"/>
          </a:p>
          <a:p>
            <a:pPr algn="just"/>
            <a:r>
              <a:rPr lang="tr-TR" dirty="0"/>
              <a:t>Öğrenmek, eskiden bilinmiş bir şeyi yeniden hatırlamaktan başka bir şey değildir. </a:t>
            </a:r>
            <a:endParaRPr lang="tr-TR" dirty="0" smtClean="0"/>
          </a:p>
          <a:p>
            <a:pPr algn="just"/>
            <a:r>
              <a:rPr lang="tr-TR" dirty="0" smtClean="0"/>
              <a:t>Kimseye </a:t>
            </a:r>
            <a:r>
              <a:rPr lang="tr-TR" dirty="0"/>
              <a:t>hiçbir şey öğretemem, sadece onların düşünmelerini sağlayabilirim</a:t>
            </a:r>
          </a:p>
        </p:txBody>
      </p:sp>
    </p:spTree>
    <p:extLst>
      <p:ext uri="{BB962C8B-B14F-4D97-AF65-F5344CB8AC3E}">
        <p14:creationId xmlns:p14="http://schemas.microsoft.com/office/powerpoint/2010/main" val="235023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Sokrates’i kendi fikirleri ile birlikte yaşatan Eflatun’dur. Devlet, Şölen ve diğer </a:t>
            </a:r>
            <a:r>
              <a:rPr lang="tr-TR" dirty="0" smtClean="0"/>
              <a:t>diyaloglarında </a:t>
            </a:r>
            <a:r>
              <a:rPr lang="tr-TR" dirty="0"/>
              <a:t>büyük bir sistem kurarak “</a:t>
            </a:r>
            <a:r>
              <a:rPr lang="tr-TR" dirty="0" err="1"/>
              <a:t>idealizm”in</a:t>
            </a:r>
            <a:r>
              <a:rPr lang="tr-TR" dirty="0"/>
              <a:t> temelini oluşturmuştur. her şeyin bağlı olduğu bir öz olduğunu savunmuştur. Biz günlük hayatta görüntüler aleminde yaşarken “idea” adı verilen gerçeklere uymaya çalışırız. İdeal olana, </a:t>
            </a:r>
            <a:r>
              <a:rPr lang="tr-TR" dirty="0" smtClean="0"/>
              <a:t>asıl olan </a:t>
            </a:r>
            <a:r>
              <a:rPr lang="tr-TR" dirty="0"/>
              <a:t>gerçeğe ulaşma anlayışı Eflatun’un felsefesinin temelini oluşturur. Ahlak, adalet, gerçekliğin doğası, ruh ve doğruluk gibi konuları sorgulamıştır. Politik felsefesini de mükemmelleştirmeye çabalamış, politik düşüncelerini İtalya ve Yunanistan gibi coğrafyalarda uygulamak istemiştir. </a:t>
            </a:r>
            <a:endParaRPr lang="tr-TR" dirty="0" smtClean="0"/>
          </a:p>
        </p:txBody>
      </p:sp>
    </p:spTree>
    <p:extLst>
      <p:ext uri="{BB962C8B-B14F-4D97-AF65-F5344CB8AC3E}">
        <p14:creationId xmlns:p14="http://schemas.microsoft.com/office/powerpoint/2010/main" val="1722668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a:t>Aristoteles hocası Eflatun’dan farklı bir felsefe yürütmüştür. Eflatun ideaları temele alarak teorik bir kuram oluşturmuştur. Aristo daha pratik ve gözleme dayalı düşünceler üretmiştir</a:t>
            </a:r>
            <a:r>
              <a:rPr lang="tr-TR" dirty="0" smtClean="0"/>
              <a:t>. Büyük </a:t>
            </a:r>
            <a:r>
              <a:rPr lang="tr-TR" dirty="0"/>
              <a:t>İskender’in öğretmenidir. Atina yakınlarında “Lise” adlı bir okul kurmuştur. Şiir, tiyatro, ahlak, politika, matematik, fizik, mantık, zooloji, anatomi gibi çok çeşitli konularda eser vermiştir. İslam, Hristiyan, Septik, Kinik, Epikürcü, Stoacı gibi çok farklı düşünce sistemleri temellerini Aristo’ya dayandırır. Çünkü olayları farklı açılardan ele almıştır. </a:t>
            </a:r>
            <a:endParaRPr lang="tr-TR" dirty="0" smtClean="0"/>
          </a:p>
          <a:p>
            <a:pPr algn="just"/>
            <a:r>
              <a:rPr lang="tr-TR" dirty="0"/>
              <a:t>Hocası Eflatun’dan dünyevi atıfları ile ayrılır. Yani idealar, ruhlar, farklı dünyalar gibi şeylerdense görülen dünyadaki gerçekleri savunur. Aşırılıklardan kaçınmanın mutluluğun anahtarı olduğunu belirtir. Klasik mantığın babasıdır. Biyolojinin babasıdır. Fiziğin babasıdır. Aslında çoğu şeyin babasıdır. Çünkü sistemli bir şekilde yaklaşmış ve çalışmalarını takip edecek bir okul kurmuştur. Babası olmadığı şeyleri sayarsak metafizik ve ruhbilimi söyleyebiliriz.</a:t>
            </a:r>
          </a:p>
        </p:txBody>
      </p:sp>
    </p:spTree>
    <p:extLst>
      <p:ext uri="{BB962C8B-B14F-4D97-AF65-F5344CB8AC3E}">
        <p14:creationId xmlns:p14="http://schemas.microsoft.com/office/powerpoint/2010/main" val="122982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 ile Felsefe Arasındaki İlişki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Bilimlerin felsefeden ayrılışı matematikle başlamıştır. Sonra doğa bilimleri ve en sonunda da sosyal bilimler felsefeden ayrılmıştır. Kendi özgün alanını, yöntemini ve amacını belirleyen disiplinler, sıra </a:t>
            </a:r>
            <a:r>
              <a:rPr lang="tr-TR" dirty="0" err="1"/>
              <a:t>sıra</a:t>
            </a:r>
            <a:r>
              <a:rPr lang="tr-TR" dirty="0"/>
              <a:t> felsefeden ayrılmıştır. Bu ayrılığa rağmen bilim ile felsefe arasındaki bu yakınlık aynı düzeyde olmasa da günümüzde de devam etmektedir. Bu iki bilgi alanının yakın ilişkisinden de </a:t>
            </a:r>
            <a:r>
              <a:rPr lang="tr-TR" b="1" i="1" dirty="0"/>
              <a:t>bilim felsefesi</a:t>
            </a:r>
            <a:r>
              <a:rPr lang="tr-TR" dirty="0"/>
              <a:t> adlı bir disiplin ortaya çıkmıştır</a:t>
            </a:r>
            <a:endParaRPr lang="tr-TR" dirty="0" smtClean="0"/>
          </a:p>
          <a:p>
            <a:pPr algn="just"/>
            <a:r>
              <a:rPr lang="tr-TR" dirty="0" smtClean="0"/>
              <a:t>Bilimsiz felsefe sağır ve dilsiz, felsefesiz bilim ise kördür. Her bilimsel gelişme, buluş ve icat, güvenilir bilgi felsefeyi etkiler ve değiştirir</a:t>
            </a:r>
          </a:p>
          <a:p>
            <a:pPr algn="just"/>
            <a:r>
              <a:rPr lang="tr-TR" dirty="0" smtClean="0"/>
              <a:t>Yeni felsefelerin doğmasına neden olur. </a:t>
            </a:r>
          </a:p>
          <a:p>
            <a:pPr algn="just"/>
            <a:r>
              <a:rPr lang="tr-TR" dirty="0" smtClean="0"/>
              <a:t>Newton fiziği, Descartes, Kant ve </a:t>
            </a:r>
            <a:r>
              <a:rPr lang="tr-TR" dirty="0" err="1" smtClean="0"/>
              <a:t>Hegel</a:t>
            </a:r>
            <a:r>
              <a:rPr lang="tr-TR" dirty="0" smtClean="0"/>
              <a:t> düşüncelerini etkilemiştir. Aynı zamanda Einstein ve </a:t>
            </a:r>
            <a:r>
              <a:rPr lang="tr-TR" dirty="0" err="1" smtClean="0"/>
              <a:t>Heisenberg’in</a:t>
            </a:r>
            <a:r>
              <a:rPr lang="tr-TR" dirty="0" smtClean="0"/>
              <a:t> bilimsel bulguları yeni felsefelerin doğmasına katkı sağlamıştır. </a:t>
            </a:r>
            <a:endParaRPr lang="tr-TR" dirty="0"/>
          </a:p>
        </p:txBody>
      </p:sp>
    </p:spTree>
    <p:extLst>
      <p:ext uri="{BB962C8B-B14F-4D97-AF65-F5344CB8AC3E}">
        <p14:creationId xmlns:p14="http://schemas.microsoft.com/office/powerpoint/2010/main" val="1596391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0247" y="1276985"/>
            <a:ext cx="10515600" cy="4351338"/>
          </a:xfrm>
        </p:spPr>
        <p:txBody>
          <a:bodyPr>
            <a:normAutofit/>
          </a:bodyPr>
          <a:lstStyle/>
          <a:p>
            <a:pPr algn="just"/>
            <a:r>
              <a:rPr lang="tr-TR" sz="3200" dirty="0" smtClean="0"/>
              <a:t>Her </a:t>
            </a:r>
            <a:r>
              <a:rPr lang="tr-TR" sz="3200" dirty="0"/>
              <a:t>ikisi de hazır ve basmakalıp bir bilgi ile yetinmeyip doğruları etkin ve eleştirel bir tavırla kendi yöntemleriyle anlama, açıklama ve yorumlama çabası içindedirler</a:t>
            </a:r>
            <a:r>
              <a:rPr lang="tr-TR" sz="3200" dirty="0" smtClean="0"/>
              <a:t>.</a:t>
            </a:r>
          </a:p>
          <a:p>
            <a:pPr algn="just"/>
            <a:r>
              <a:rPr lang="tr-TR" sz="3200" dirty="0"/>
              <a:t>Yine her ikisi de özdeşlik, </a:t>
            </a:r>
            <a:r>
              <a:rPr lang="tr-TR" sz="3200" dirty="0" err="1"/>
              <a:t>çelişmezlik</a:t>
            </a:r>
            <a:r>
              <a:rPr lang="tr-TR" sz="3200" dirty="0"/>
              <a:t> ve üçüncü hâlin olanaksızlığı gibi mantık ilkelerini titizlikle kullanırlar. Her ikisinde de amaç dünyayı ve insan yaşamını anlamaktır.</a:t>
            </a:r>
            <a:r>
              <a:rPr lang="tr-TR" sz="3200" dirty="0" smtClean="0"/>
              <a:t/>
            </a:r>
            <a:br>
              <a:rPr lang="tr-TR" sz="3200" dirty="0" smtClean="0"/>
            </a:br>
            <a:endParaRPr lang="tr-TR" sz="3200" dirty="0"/>
          </a:p>
        </p:txBody>
      </p:sp>
      <p:sp>
        <p:nvSpPr>
          <p:cNvPr id="4" name="Dikdörtgen 3"/>
          <p:cNvSpPr/>
          <p:nvPr/>
        </p:nvSpPr>
        <p:spPr>
          <a:xfrm>
            <a:off x="952828" y="358247"/>
            <a:ext cx="9530439" cy="523220"/>
          </a:xfrm>
          <a:prstGeom prst="rect">
            <a:avLst/>
          </a:prstGeom>
          <a:noFill/>
        </p:spPr>
        <p:txBody>
          <a:bodyPr wrap="square" lIns="91440" tIns="45720" rIns="91440" bIns="45720">
            <a:spAutoFit/>
          </a:bodyPr>
          <a:lstStyle/>
          <a:p>
            <a:pPr algn="ctr"/>
            <a:r>
              <a:rPr lang="tr-TR" sz="2800" b="1" cap="none" spc="0" dirty="0" smtClean="0">
                <a:ln w="22225">
                  <a:solidFill>
                    <a:schemeClr val="accent2"/>
                  </a:solidFill>
                  <a:prstDash val="solid"/>
                </a:ln>
                <a:solidFill>
                  <a:schemeClr val="accent2">
                    <a:lumMod val="40000"/>
                    <a:lumOff val="60000"/>
                  </a:schemeClr>
                </a:solidFill>
                <a:effectLst/>
              </a:rPr>
              <a:t>Felsefeyle bilim arasında amaç bakımından bir paralellik vardır. </a:t>
            </a:r>
            <a:endParaRPr lang="tr-TR" sz="2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362011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Her ikisi de akla ve düşünme yasalarına dayanarak kendilerini haklı kılmaya çalışır. </a:t>
            </a:r>
            <a:r>
              <a:rPr lang="tr-TR" dirty="0" smtClean="0"/>
              <a:t/>
            </a:r>
            <a:br>
              <a:rPr lang="tr-TR" dirty="0" smtClean="0"/>
            </a:br>
            <a:r>
              <a:rPr lang="tr-TR" dirty="0" smtClean="0"/>
              <a:t/>
            </a:r>
            <a:br>
              <a:rPr lang="tr-TR" dirty="0" smtClean="0"/>
            </a:br>
            <a:r>
              <a:rPr lang="tr-TR" dirty="0"/>
              <a:t>- Her ikisi de evreni, insanı ve yaşamı bilinçli, yöntemli ve sistemli olarak araştırır. </a:t>
            </a:r>
            <a:r>
              <a:rPr lang="tr-TR" dirty="0" smtClean="0"/>
              <a:t/>
            </a:r>
            <a:br>
              <a:rPr lang="tr-TR" dirty="0" smtClean="0"/>
            </a:br>
            <a:r>
              <a:rPr lang="tr-TR" dirty="0" smtClean="0"/>
              <a:t/>
            </a:r>
            <a:br>
              <a:rPr lang="tr-TR" dirty="0" smtClean="0"/>
            </a:br>
            <a:r>
              <a:rPr lang="tr-TR" dirty="0"/>
              <a:t>- Her ikisinde de eleştiri süzgecinden geçirilmeyen bilgi güvenli bulunmaz. </a:t>
            </a:r>
            <a:r>
              <a:rPr lang="tr-TR" dirty="0" smtClean="0"/>
              <a:t/>
            </a:r>
            <a:br>
              <a:rPr lang="tr-TR" dirty="0" smtClean="0"/>
            </a:br>
            <a:r>
              <a:rPr lang="tr-TR" dirty="0" smtClean="0"/>
              <a:t/>
            </a:r>
            <a:br>
              <a:rPr lang="tr-TR" dirty="0" smtClean="0"/>
            </a:br>
            <a:r>
              <a:rPr lang="tr-TR" dirty="0"/>
              <a:t>- Her ikisi de eleştiri sonrası kavramlar ve soyutlamalarla bazı ilke ve yasalara ulaşarak genellemeler yapar</a:t>
            </a:r>
            <a:r>
              <a:rPr lang="tr-TR" dirty="0" smtClean="0"/>
              <a:t>.</a:t>
            </a:r>
          </a:p>
          <a:p>
            <a:r>
              <a:rPr lang="tr-TR" dirty="0" smtClean="0"/>
              <a:t>Her ikisi de bir süreçtir. </a:t>
            </a:r>
            <a:br>
              <a:rPr lang="tr-TR" dirty="0" smtClean="0"/>
            </a:br>
            <a:endParaRPr lang="tr-TR" dirty="0"/>
          </a:p>
        </p:txBody>
      </p:sp>
    </p:spTree>
    <p:extLst>
      <p:ext uri="{BB962C8B-B14F-4D97-AF65-F5344CB8AC3E}">
        <p14:creationId xmlns:p14="http://schemas.microsoft.com/office/powerpoint/2010/main" val="955615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Farklılıkları ise</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2350" y="1924844"/>
            <a:ext cx="7607300" cy="4152900"/>
          </a:xfrm>
        </p:spPr>
      </p:pic>
    </p:spTree>
    <p:extLst>
      <p:ext uri="{BB962C8B-B14F-4D97-AF65-F5344CB8AC3E}">
        <p14:creationId xmlns:p14="http://schemas.microsoft.com/office/powerpoint/2010/main" val="286894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36448"/>
            <a:ext cx="10515600" cy="5640515"/>
          </a:xfrm>
        </p:spPr>
        <p:txBody>
          <a:bodyPr/>
          <a:lstStyle/>
          <a:p>
            <a:pPr algn="just"/>
            <a:r>
              <a:rPr lang="tr-TR" dirty="0" smtClean="0"/>
              <a:t>Felsefe 2500 yıl önce Eski Yunan’da başlamıştır. Yunanca </a:t>
            </a:r>
            <a:r>
              <a:rPr lang="tr-TR" dirty="0" err="1" smtClean="0"/>
              <a:t>Philosophia</a:t>
            </a:r>
            <a:r>
              <a:rPr lang="tr-TR" dirty="0" smtClean="0"/>
              <a:t>, teriminden gelmektedir ve iki sözcüğün birleşmesinden oluşmaktadır. </a:t>
            </a:r>
          </a:p>
          <a:p>
            <a:pPr algn="just"/>
            <a:r>
              <a:rPr lang="tr-TR" dirty="0" err="1" smtClean="0"/>
              <a:t>Phillia</a:t>
            </a:r>
            <a:r>
              <a:rPr lang="tr-TR" dirty="0" smtClean="0"/>
              <a:t> sevgi, </a:t>
            </a:r>
            <a:r>
              <a:rPr lang="tr-TR" dirty="0" err="1" smtClean="0"/>
              <a:t>sophia</a:t>
            </a:r>
            <a:r>
              <a:rPr lang="tr-TR" dirty="0" smtClean="0"/>
              <a:t> ise bilgi, bilgelik anlamına gelmektedir. Eski Yunan’da hikmet ( </a:t>
            </a:r>
            <a:r>
              <a:rPr lang="tr-TR" dirty="0" err="1" smtClean="0"/>
              <a:t>sophos</a:t>
            </a:r>
            <a:r>
              <a:rPr lang="tr-TR" dirty="0" smtClean="0"/>
              <a:t>) yolunu, bilgelik yolunu arayanlara da filozof ( </a:t>
            </a:r>
            <a:r>
              <a:rPr lang="tr-TR" dirty="0" err="1" smtClean="0"/>
              <a:t>Philophos</a:t>
            </a:r>
            <a:r>
              <a:rPr lang="tr-TR" dirty="0" smtClean="0"/>
              <a:t>) denilmiştir. Bu kelimeler önce </a:t>
            </a:r>
            <a:r>
              <a:rPr lang="tr-TR" dirty="0" err="1" smtClean="0"/>
              <a:t>Arapça’ya</a:t>
            </a:r>
            <a:r>
              <a:rPr lang="tr-TR" dirty="0" smtClean="0"/>
              <a:t> oradan da </a:t>
            </a:r>
            <a:r>
              <a:rPr lang="tr-TR" dirty="0" err="1" smtClean="0"/>
              <a:t>Türkçe’ye</a:t>
            </a:r>
            <a:r>
              <a:rPr lang="tr-TR" dirty="0" smtClean="0"/>
              <a:t> geçmiştir. </a:t>
            </a:r>
          </a:p>
          <a:p>
            <a:pPr algn="just"/>
            <a:r>
              <a:rPr lang="tr-TR" dirty="0" smtClean="0"/>
              <a:t>Felsefe din ve şiirden doğmuştur.</a:t>
            </a:r>
          </a:p>
          <a:p>
            <a:pPr algn="just"/>
            <a:r>
              <a:rPr lang="tr-TR" dirty="0" smtClean="0"/>
              <a:t>Zamanda içinde taşıdığı bu unsurların yanında, bilimsel ve özgür düşünmenin temellerini atarak gelişmiş ve gerçeği bütünüyle açıklamaya çalışmıştır</a:t>
            </a:r>
          </a:p>
          <a:p>
            <a:pPr algn="just"/>
            <a:endParaRPr lang="tr-TR" dirty="0" smtClean="0"/>
          </a:p>
          <a:p>
            <a:pPr algn="just"/>
            <a:endParaRPr lang="tr-TR" dirty="0"/>
          </a:p>
        </p:txBody>
      </p:sp>
    </p:spTree>
    <p:extLst>
      <p:ext uri="{BB962C8B-B14F-4D97-AF65-F5344CB8AC3E}">
        <p14:creationId xmlns:p14="http://schemas.microsoft.com/office/powerpoint/2010/main" val="2703467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Gerçek, inşa, madde, devlet nedir???</a:t>
            </a:r>
            <a:endParaRPr lang="tr-TR" dirty="0"/>
          </a:p>
        </p:txBody>
      </p:sp>
      <p:sp>
        <p:nvSpPr>
          <p:cNvPr id="3" name="İçerik Yer Tutucusu 2"/>
          <p:cNvSpPr>
            <a:spLocks noGrp="1"/>
          </p:cNvSpPr>
          <p:nvPr>
            <p:ph idx="1"/>
          </p:nvPr>
        </p:nvSpPr>
        <p:spPr/>
        <p:txBody>
          <a:bodyPr/>
          <a:lstStyle/>
          <a:p>
            <a:pPr algn="just"/>
            <a:r>
              <a:rPr lang="tr-TR" dirty="0" smtClean="0"/>
              <a:t>Bu sorularıyla bilim de uğraşır. Fakat bu soruların </a:t>
            </a:r>
            <a:r>
              <a:rPr lang="tr-TR" dirty="0" err="1" smtClean="0"/>
              <a:t>neliği</a:t>
            </a:r>
            <a:r>
              <a:rPr lang="tr-TR" dirty="0" smtClean="0"/>
              <a:t>, felsefede değişmektedir. Felsefe; bilimsel, sanatsal, dinsel, politik, günlük, felsefi, düzmece, geleneksel bilgileri eleştirip organize eder ve temellendirerek bu soruları yanıtlamaya çalışır. </a:t>
            </a:r>
          </a:p>
          <a:p>
            <a:pPr algn="just"/>
            <a:r>
              <a:rPr lang="tr-TR" dirty="0" smtClean="0"/>
              <a:t>Bilim ise gerçeğin bir parçasına, onu kanıtlayarak ulaşma çabasındadır. Din de bu tür sorularla uğraşır ama bunlara kutsal bir varlığa göre yanıt verir. Bu yanıtların ucu kapalıdır ve inanca dayanır. </a:t>
            </a:r>
          </a:p>
          <a:p>
            <a:pPr algn="just"/>
            <a:endParaRPr lang="tr-TR" dirty="0"/>
          </a:p>
        </p:txBody>
      </p:sp>
    </p:spTree>
    <p:extLst>
      <p:ext uri="{BB962C8B-B14F-4D97-AF65-F5344CB8AC3E}">
        <p14:creationId xmlns:p14="http://schemas.microsoft.com/office/powerpoint/2010/main" val="339266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Felsefenin Alanları</a:t>
            </a:r>
            <a:endParaRPr lang="tr-TR" dirty="0"/>
          </a:p>
        </p:txBody>
      </p:sp>
      <p:sp>
        <p:nvSpPr>
          <p:cNvPr id="3" name="İçerik Yer Tutucusu 2"/>
          <p:cNvSpPr>
            <a:spLocks noGrp="1"/>
          </p:cNvSpPr>
          <p:nvPr>
            <p:ph idx="1"/>
          </p:nvPr>
        </p:nvSpPr>
        <p:spPr/>
        <p:txBody>
          <a:bodyPr/>
          <a:lstStyle/>
          <a:p>
            <a:r>
              <a:rPr lang="tr-TR" dirty="0" smtClean="0"/>
              <a:t>Eğitim felsefesi ile ilgili olarak kabul gören, felsefenin 4 ana ilgi alanı vardır.</a:t>
            </a:r>
          </a:p>
          <a:p>
            <a:r>
              <a:rPr lang="tr-TR" dirty="0" smtClean="0"/>
              <a:t>Ontoloji ( </a:t>
            </a:r>
            <a:r>
              <a:rPr lang="tr-TR" dirty="0" err="1" smtClean="0"/>
              <a:t>ontology</a:t>
            </a:r>
            <a:r>
              <a:rPr lang="tr-TR" dirty="0" smtClean="0"/>
              <a:t>) ( Varlık Bilgisi)</a:t>
            </a:r>
          </a:p>
          <a:p>
            <a:r>
              <a:rPr lang="tr-TR" dirty="0" err="1" smtClean="0"/>
              <a:t>Epistomoloji</a:t>
            </a:r>
            <a:r>
              <a:rPr lang="tr-TR" dirty="0" smtClean="0"/>
              <a:t> ( </a:t>
            </a:r>
            <a:r>
              <a:rPr lang="tr-TR" dirty="0" err="1" smtClean="0"/>
              <a:t>epistomology</a:t>
            </a:r>
            <a:r>
              <a:rPr lang="tr-TR" dirty="0" smtClean="0"/>
              <a:t>)( Bilgi Sorunu)</a:t>
            </a:r>
          </a:p>
          <a:p>
            <a:r>
              <a:rPr lang="tr-TR" dirty="0" err="1" smtClean="0"/>
              <a:t>Aksiyoloji</a:t>
            </a:r>
            <a:r>
              <a:rPr lang="tr-TR" dirty="0" smtClean="0"/>
              <a:t> ( </a:t>
            </a:r>
            <a:r>
              <a:rPr lang="tr-TR" dirty="0" err="1" smtClean="0"/>
              <a:t>Axiology</a:t>
            </a:r>
            <a:r>
              <a:rPr lang="tr-TR" dirty="0" smtClean="0"/>
              <a:t>)( Değerler Sorunu)</a:t>
            </a:r>
          </a:p>
          <a:p>
            <a:r>
              <a:rPr lang="tr-TR" dirty="0" smtClean="0"/>
              <a:t>Mantık ( </a:t>
            </a:r>
            <a:r>
              <a:rPr lang="tr-TR" dirty="0" err="1" smtClean="0"/>
              <a:t>Logike</a:t>
            </a:r>
            <a:r>
              <a:rPr lang="tr-TR" dirty="0" smtClean="0"/>
              <a:t>)</a:t>
            </a:r>
            <a:endParaRPr lang="tr-TR" dirty="0"/>
          </a:p>
        </p:txBody>
      </p:sp>
    </p:spTree>
    <p:extLst>
      <p:ext uri="{BB962C8B-B14F-4D97-AF65-F5344CB8AC3E}">
        <p14:creationId xmlns:p14="http://schemas.microsoft.com/office/powerpoint/2010/main" val="1265687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Ontoloji ( Varlık Bilgisi)</a:t>
            </a:r>
            <a:endParaRPr lang="tr-TR" dirty="0"/>
          </a:p>
        </p:txBody>
      </p:sp>
      <p:sp>
        <p:nvSpPr>
          <p:cNvPr id="3" name="İçerik Yer Tutucusu 2"/>
          <p:cNvSpPr>
            <a:spLocks noGrp="1"/>
          </p:cNvSpPr>
          <p:nvPr>
            <p:ph idx="1"/>
          </p:nvPr>
        </p:nvSpPr>
        <p:spPr/>
        <p:txBody>
          <a:bodyPr/>
          <a:lstStyle/>
          <a:p>
            <a:r>
              <a:rPr lang="tr-TR" dirty="0" smtClean="0"/>
              <a:t>Varlık </a:t>
            </a:r>
            <a:r>
              <a:rPr lang="tr-TR" dirty="0"/>
              <a:t>nedir? Var olmak nedir? Varlık var mıdır? gibi sorular sorarak gerçek varlığı, varlığın özünü araştıran felsefe disiplinidir. Soyut ve somut varlık alanları gerçek varlığın hangi alanda yer aldığı, varlığın görünen kısmından ziyade varlığın özünün ne olduğu gibi konular varlık felsefesinin alanı içinde yer alır</a:t>
            </a:r>
          </a:p>
        </p:txBody>
      </p:sp>
    </p:spTree>
    <p:extLst>
      <p:ext uri="{BB962C8B-B14F-4D97-AF65-F5344CB8AC3E}">
        <p14:creationId xmlns:p14="http://schemas.microsoft.com/office/powerpoint/2010/main" val="2799256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Epistomoloji</a:t>
            </a:r>
            <a:r>
              <a:rPr lang="tr-TR" dirty="0"/>
              <a:t> ( </a:t>
            </a:r>
            <a:r>
              <a:rPr lang="tr-TR" dirty="0" err="1"/>
              <a:t>epistomology</a:t>
            </a:r>
            <a:r>
              <a:rPr lang="tr-TR" dirty="0"/>
              <a:t>)( Bilgi Sorunu)</a:t>
            </a:r>
          </a:p>
        </p:txBody>
      </p:sp>
      <p:sp>
        <p:nvSpPr>
          <p:cNvPr id="3" name="İçerik Yer Tutucusu 2"/>
          <p:cNvSpPr>
            <a:spLocks noGrp="1"/>
          </p:cNvSpPr>
          <p:nvPr>
            <p:ph idx="1"/>
          </p:nvPr>
        </p:nvSpPr>
        <p:spPr/>
        <p:txBody>
          <a:bodyPr/>
          <a:lstStyle/>
          <a:p>
            <a:r>
              <a:rPr lang="tr-TR" dirty="0"/>
              <a:t>Bilgi uzmanlığı ya da bilgi felsefesi, bilginin sınırları ve doğası ile ilgilenir. “bilgi teorisi” olarak da adlandırılır. Bilginin tanımı, nasıl edinildiği, hangi alanlarda nasıl bilgiler bulunduğu gibi soruları vardır. Gerçek, inanç, yargı gibi kavramlarla bilginin ilişkisi önemli sorunlarındandır. Bilgi nedir, Neyi bilebiliriz- bilemeyiz, Bilmek nasıl olur, Bilginin sınırları, türleri, sıfatları nelerdir? gibi soruları bulunur. Bilgi Nedir</a:t>
            </a:r>
          </a:p>
        </p:txBody>
      </p:sp>
    </p:spTree>
    <p:extLst>
      <p:ext uri="{BB962C8B-B14F-4D97-AF65-F5344CB8AC3E}">
        <p14:creationId xmlns:p14="http://schemas.microsoft.com/office/powerpoint/2010/main" val="3723614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Aksiyoloji</a:t>
            </a:r>
            <a:r>
              <a:rPr lang="tr-TR" dirty="0"/>
              <a:t> ( </a:t>
            </a:r>
            <a:r>
              <a:rPr lang="tr-TR" dirty="0" err="1"/>
              <a:t>Axiology</a:t>
            </a:r>
            <a:r>
              <a:rPr lang="tr-TR" dirty="0"/>
              <a:t>)( Değerler Sorunu)</a:t>
            </a:r>
            <a:br>
              <a:rPr lang="tr-TR" dirty="0"/>
            </a:br>
            <a:endParaRPr lang="tr-TR" dirty="0"/>
          </a:p>
        </p:txBody>
      </p:sp>
      <p:sp>
        <p:nvSpPr>
          <p:cNvPr id="3" name="İçerik Yer Tutucusu 2"/>
          <p:cNvSpPr>
            <a:spLocks noGrp="1"/>
          </p:cNvSpPr>
          <p:nvPr>
            <p:ph idx="1"/>
          </p:nvPr>
        </p:nvSpPr>
        <p:spPr/>
        <p:txBody>
          <a:bodyPr/>
          <a:lstStyle/>
          <a:p>
            <a:r>
              <a:rPr lang="tr-TR" dirty="0" err="1"/>
              <a:t>Aksiyoloji</a:t>
            </a:r>
            <a:r>
              <a:rPr lang="tr-TR" dirty="0"/>
              <a:t>, değer çalışmasıdır</a:t>
            </a:r>
            <a:r>
              <a:rPr lang="tr-TR" dirty="0" smtClean="0"/>
              <a:t>.</a:t>
            </a:r>
          </a:p>
          <a:p>
            <a:r>
              <a:rPr lang="tr-TR" dirty="0" smtClean="0"/>
              <a:t>İyiyi </a:t>
            </a:r>
            <a:r>
              <a:rPr lang="tr-TR" dirty="0"/>
              <a:t>neyin iyi yaptığını, kötüyü neyin kötü yaptığını sorgular. İyilik nedir, Değer nedir? Değerler nasıl edinilir? Değer içkin midir(halihazırda bulunur mu) yoksa dışarıdan mı verilir? gibi sorular sorar. Etik ve estetik çalışmalarının birleşimi olarak da düşünülebilir. </a:t>
            </a:r>
            <a:endParaRPr lang="tr-TR" dirty="0" smtClean="0"/>
          </a:p>
          <a:p>
            <a:r>
              <a:rPr lang="tr-TR" dirty="0"/>
              <a:t> Etik ahlak  ile, estetik duyular ile ilgilenir. Etik, doğru ve iyi olanı sorgular. Estetik ise güzellikle ve uyumla ilgilenir. </a:t>
            </a:r>
            <a:r>
              <a:rPr lang="tr-TR" dirty="0" err="1"/>
              <a:t>Aksiyoloji</a:t>
            </a:r>
            <a:r>
              <a:rPr lang="tr-TR" dirty="0"/>
              <a:t> bu iki alanı kapsayıcı sorular sorar. Değere ilişkin tüm sorgulamaların </a:t>
            </a:r>
            <a:r>
              <a:rPr lang="tr-TR" dirty="0" err="1"/>
              <a:t>aksiyoloji</a:t>
            </a:r>
            <a:r>
              <a:rPr lang="tr-TR" dirty="0"/>
              <a:t> ile ilgili olduğu söylenebilir. </a:t>
            </a:r>
          </a:p>
        </p:txBody>
      </p:sp>
    </p:spTree>
    <p:extLst>
      <p:ext uri="{BB962C8B-B14F-4D97-AF65-F5344CB8AC3E}">
        <p14:creationId xmlns:p14="http://schemas.microsoft.com/office/powerpoint/2010/main" val="3054406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Mantık ( </a:t>
            </a:r>
            <a:r>
              <a:rPr lang="tr-TR" dirty="0" err="1"/>
              <a:t>Logike</a:t>
            </a:r>
            <a:r>
              <a:rPr lang="tr-TR" dirty="0"/>
              <a:t>)</a:t>
            </a:r>
            <a:br>
              <a:rPr lang="tr-TR" dirty="0"/>
            </a:br>
            <a:endParaRPr lang="tr-TR" dirty="0"/>
          </a:p>
        </p:txBody>
      </p:sp>
      <p:sp>
        <p:nvSpPr>
          <p:cNvPr id="3" name="İçerik Yer Tutucusu 2"/>
          <p:cNvSpPr>
            <a:spLocks noGrp="1"/>
          </p:cNvSpPr>
          <p:nvPr>
            <p:ph idx="1"/>
          </p:nvPr>
        </p:nvSpPr>
        <p:spPr/>
        <p:txBody>
          <a:bodyPr/>
          <a:lstStyle/>
          <a:p>
            <a:r>
              <a:rPr lang="tr-TR" dirty="0"/>
              <a:t>Akıl nedir? Aklın kuralları var mıdır</a:t>
            </a:r>
            <a:r>
              <a:rPr lang="tr-TR" dirty="0" smtClean="0"/>
              <a:t>? Varsa </a:t>
            </a:r>
            <a:r>
              <a:rPr lang="tr-TR" dirty="0"/>
              <a:t>nelerdir</a:t>
            </a:r>
            <a:r>
              <a:rPr lang="tr-TR" dirty="0" smtClean="0"/>
              <a:t>? Evrensel </a:t>
            </a:r>
            <a:r>
              <a:rPr lang="tr-TR" dirty="0"/>
              <a:t>ve genel geçerli midir</a:t>
            </a:r>
            <a:r>
              <a:rPr lang="tr-TR" dirty="0" smtClean="0"/>
              <a:t>? Akıl </a:t>
            </a:r>
            <a:r>
              <a:rPr lang="tr-TR" dirty="0"/>
              <a:t>yürütme yolları var mıdır? </a:t>
            </a:r>
            <a:r>
              <a:rPr lang="tr-TR" dirty="0" err="1"/>
              <a:t>V.b</a:t>
            </a:r>
            <a:r>
              <a:rPr lang="tr-TR" dirty="0"/>
              <a:t>. soruları inceleyen felsefenin disiplin alanlarından biridir.</a:t>
            </a:r>
          </a:p>
          <a:p>
            <a:r>
              <a:rPr lang="tr-TR" dirty="0"/>
              <a:t>Eğer aklın kuralları doğuştandır derseniz</a:t>
            </a:r>
            <a:r>
              <a:rPr lang="tr-TR" dirty="0" smtClean="0"/>
              <a:t>, öğretmen </a:t>
            </a:r>
            <a:r>
              <a:rPr lang="tr-TR" dirty="0"/>
              <a:t>öğrencinin aklını kullanmasını sağlayacak hedef ve davranışları, sınıf  ortamına getirir ve dersi ona göre işler</a:t>
            </a:r>
            <a:r>
              <a:rPr lang="tr-TR" dirty="0" smtClean="0"/>
              <a:t>. yoktur </a:t>
            </a:r>
            <a:r>
              <a:rPr lang="tr-TR" dirty="0"/>
              <a:t>derseniz bu kez sorunu çözmesi istenir</a:t>
            </a:r>
            <a:r>
              <a:rPr lang="tr-TR" dirty="0" smtClean="0"/>
              <a:t>. Eğitim </a:t>
            </a:r>
            <a:r>
              <a:rPr lang="tr-TR" dirty="0"/>
              <a:t>ortamında öğretmen  yalnız danışılan, yol gösteren kişi görevini yüklenebilir.</a:t>
            </a:r>
          </a:p>
          <a:p>
            <a:endParaRPr lang="tr-TR" dirty="0"/>
          </a:p>
        </p:txBody>
      </p:sp>
    </p:spTree>
    <p:extLst>
      <p:ext uri="{BB962C8B-B14F-4D97-AF65-F5344CB8AC3E}">
        <p14:creationId xmlns:p14="http://schemas.microsoft.com/office/powerpoint/2010/main" val="882535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Felsefenin İlk Yedi Bilgesi</a:t>
            </a:r>
            <a:endParaRPr lang="tr-TR" dirty="0"/>
          </a:p>
        </p:txBody>
      </p:sp>
      <p:sp>
        <p:nvSpPr>
          <p:cNvPr id="3" name="İçerik Yer Tutucusu 2"/>
          <p:cNvSpPr>
            <a:spLocks noGrp="1"/>
          </p:cNvSpPr>
          <p:nvPr>
            <p:ph idx="1"/>
          </p:nvPr>
        </p:nvSpPr>
        <p:spPr>
          <a:xfrm>
            <a:off x="838200" y="1825625"/>
            <a:ext cx="10515600" cy="4608226"/>
          </a:xfrm>
        </p:spPr>
        <p:txBody>
          <a:bodyPr>
            <a:normAutofit lnSpcReduction="10000"/>
          </a:bodyPr>
          <a:lstStyle/>
          <a:p>
            <a:pPr algn="just"/>
            <a:r>
              <a:rPr lang="tr-TR" u="sng" dirty="0" smtClean="0">
                <a:solidFill>
                  <a:srgbClr val="FF0000"/>
                </a:solidFill>
              </a:rPr>
              <a:t>Yedi bilge fikirler, ahlak kriterleri ve tavsiyeler üretmiştir. Felsefe tam olarak bu olmasa da düşünmenin temellerinin atıldığı dönem olması bakımından önemlidir.</a:t>
            </a:r>
          </a:p>
          <a:p>
            <a:pPr algn="just"/>
            <a:r>
              <a:rPr lang="tr-TR" i="1" dirty="0"/>
              <a:t>İlk gerçek felsefe tarihçisi </a:t>
            </a:r>
            <a:r>
              <a:rPr lang="tr-TR" i="1" dirty="0" err="1"/>
              <a:t>Diogenes</a:t>
            </a:r>
            <a:r>
              <a:rPr lang="tr-TR" i="1" dirty="0"/>
              <a:t> </a:t>
            </a:r>
            <a:r>
              <a:rPr lang="tr-TR" i="1" dirty="0" err="1"/>
              <a:t>Laertios</a:t>
            </a:r>
            <a:r>
              <a:rPr lang="tr-TR" i="1" dirty="0"/>
              <a:t> yedi kişiyi şöyle sayar: </a:t>
            </a:r>
            <a:r>
              <a:rPr lang="tr-TR" i="1" dirty="0" err="1"/>
              <a:t>Kleobulos</a:t>
            </a:r>
            <a:r>
              <a:rPr lang="tr-TR" i="1" dirty="0"/>
              <a:t>, Solon, </a:t>
            </a:r>
            <a:r>
              <a:rPr lang="tr-TR" i="1" dirty="0" err="1"/>
              <a:t>Khilon</a:t>
            </a:r>
            <a:r>
              <a:rPr lang="tr-TR" i="1" dirty="0"/>
              <a:t>, </a:t>
            </a:r>
            <a:r>
              <a:rPr lang="tr-TR" i="1" dirty="0" err="1"/>
              <a:t>Pittakos</a:t>
            </a:r>
            <a:r>
              <a:rPr lang="tr-TR" i="1" dirty="0"/>
              <a:t>, </a:t>
            </a:r>
            <a:r>
              <a:rPr lang="tr-TR" i="1" dirty="0" err="1"/>
              <a:t>Thales</a:t>
            </a:r>
            <a:r>
              <a:rPr lang="tr-TR" i="1" dirty="0"/>
              <a:t>, </a:t>
            </a:r>
            <a:r>
              <a:rPr lang="tr-TR" i="1" dirty="0" err="1"/>
              <a:t>Bias</a:t>
            </a:r>
            <a:r>
              <a:rPr lang="tr-TR" i="1" dirty="0"/>
              <a:t>, </a:t>
            </a:r>
            <a:r>
              <a:rPr lang="tr-TR" i="1" dirty="0" err="1"/>
              <a:t>Periandros</a:t>
            </a:r>
            <a:r>
              <a:rPr lang="tr-TR" i="1" dirty="0"/>
              <a:t>.</a:t>
            </a:r>
            <a:endParaRPr lang="tr-TR" u="sng" dirty="0" smtClean="0">
              <a:solidFill>
                <a:srgbClr val="FF0000"/>
              </a:solidFill>
            </a:endParaRPr>
          </a:p>
          <a:p>
            <a:pPr algn="just"/>
            <a:r>
              <a:rPr lang="tr-TR" u="sng" dirty="0" err="1" smtClean="0">
                <a:solidFill>
                  <a:srgbClr val="FF0000"/>
                </a:solidFill>
              </a:rPr>
              <a:t>Tales</a:t>
            </a:r>
            <a:r>
              <a:rPr lang="tr-TR" dirty="0" smtClean="0"/>
              <a:t> : </a:t>
            </a:r>
            <a:r>
              <a:rPr lang="pt-BR" dirty="0"/>
              <a:t>Dostlarını anımsa, burada olsalar da olmasalar da</a:t>
            </a:r>
            <a:r>
              <a:rPr lang="pt-BR" dirty="0" smtClean="0"/>
              <a:t>.</a:t>
            </a:r>
            <a:endParaRPr lang="tr-TR" dirty="0" smtClean="0"/>
          </a:p>
          <a:p>
            <a:pPr algn="just"/>
            <a:r>
              <a:rPr lang="da-DK" dirty="0"/>
              <a:t> Onursuz olan her şeyi kaldır at</a:t>
            </a:r>
            <a:r>
              <a:rPr lang="da-DK" dirty="0" smtClean="0"/>
              <a:t>.</a:t>
            </a:r>
            <a:endParaRPr lang="tr-TR" dirty="0" smtClean="0"/>
          </a:p>
          <a:p>
            <a:pPr algn="just"/>
            <a:r>
              <a:rPr lang="tr-TR" dirty="0"/>
              <a:t>Ölçüsüzlük bir kötülüktür</a:t>
            </a:r>
            <a:r>
              <a:rPr lang="tr-TR" dirty="0" smtClean="0"/>
              <a:t>.</a:t>
            </a:r>
          </a:p>
          <a:p>
            <a:pPr algn="just"/>
            <a:r>
              <a:rPr lang="tr-TR" dirty="0"/>
              <a:t>Bilgisizlik ağır bir yüktür</a:t>
            </a:r>
            <a:r>
              <a:rPr lang="tr-TR" dirty="0" smtClean="0"/>
              <a:t>.</a:t>
            </a:r>
          </a:p>
          <a:p>
            <a:pPr algn="just"/>
            <a:r>
              <a:rPr lang="tr-TR" dirty="0"/>
              <a:t>Yönetiyorsan kendini yönet</a:t>
            </a:r>
            <a:r>
              <a:rPr lang="tr-TR" dirty="0" smtClean="0"/>
              <a:t>.</a:t>
            </a:r>
          </a:p>
          <a:p>
            <a:pPr algn="just"/>
            <a:endParaRPr lang="tr-TR" dirty="0" smtClean="0"/>
          </a:p>
          <a:p>
            <a:pPr algn="just"/>
            <a:endParaRPr lang="tr-TR" dirty="0" smtClean="0"/>
          </a:p>
          <a:p>
            <a:pPr algn="just"/>
            <a:endParaRPr lang="tr-TR" dirty="0" smtClean="0"/>
          </a:p>
          <a:p>
            <a:pPr marL="0" indent="0" algn="just">
              <a:buNone/>
            </a:pPr>
            <a:endParaRPr lang="tr-TR" dirty="0"/>
          </a:p>
        </p:txBody>
      </p:sp>
    </p:spTree>
    <p:extLst>
      <p:ext uri="{BB962C8B-B14F-4D97-AF65-F5344CB8AC3E}">
        <p14:creationId xmlns:p14="http://schemas.microsoft.com/office/powerpoint/2010/main" val="4224608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a:t>Kleobulos</a:t>
            </a:r>
            <a:endParaRPr lang="tr-TR" dirty="0"/>
          </a:p>
        </p:txBody>
      </p:sp>
      <p:sp>
        <p:nvSpPr>
          <p:cNvPr id="3" name="İçerik Yer Tutucusu 2"/>
          <p:cNvSpPr>
            <a:spLocks noGrp="1"/>
          </p:cNvSpPr>
          <p:nvPr>
            <p:ph idx="1"/>
          </p:nvPr>
        </p:nvSpPr>
        <p:spPr/>
        <p:txBody>
          <a:bodyPr/>
          <a:lstStyle/>
          <a:p>
            <a:pPr algn="just"/>
            <a:r>
              <a:rPr lang="tr-TR" dirty="0"/>
              <a:t>Ölçü her şeyin en iyisidir.</a:t>
            </a:r>
          </a:p>
          <a:p>
            <a:pPr algn="just"/>
            <a:r>
              <a:rPr lang="tr-TR" dirty="0" smtClean="0"/>
              <a:t>Babaya </a:t>
            </a:r>
            <a:r>
              <a:rPr lang="tr-TR" dirty="0"/>
              <a:t>saygı göstermek gerekir.</a:t>
            </a:r>
          </a:p>
          <a:p>
            <a:pPr algn="just"/>
            <a:r>
              <a:rPr lang="tr-TR" dirty="0" smtClean="0"/>
              <a:t>Beden </a:t>
            </a:r>
            <a:r>
              <a:rPr lang="tr-TR" dirty="0"/>
              <a:t>ve ruh sağlığı için kendimize özen gösterelim</a:t>
            </a:r>
            <a:r>
              <a:rPr lang="tr-TR" dirty="0" smtClean="0"/>
              <a:t>.</a:t>
            </a:r>
          </a:p>
          <a:p>
            <a:pPr algn="just"/>
            <a:r>
              <a:rPr lang="tr-TR" dirty="0"/>
              <a:t>Kinlerine bir nokta koy.</a:t>
            </a:r>
          </a:p>
          <a:p>
            <a:pPr algn="just"/>
            <a:r>
              <a:rPr lang="tr-TR" dirty="0" smtClean="0"/>
              <a:t>Halktan </a:t>
            </a:r>
            <a:r>
              <a:rPr lang="tr-TR" dirty="0"/>
              <a:t>tiksineni halk düşmanı belle</a:t>
            </a:r>
            <a:r>
              <a:rPr lang="tr-TR" dirty="0" smtClean="0"/>
              <a:t>.</a:t>
            </a:r>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178637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Solon</a:t>
            </a:r>
            <a:endParaRPr lang="tr-TR" dirty="0"/>
          </a:p>
        </p:txBody>
      </p:sp>
      <p:sp>
        <p:nvSpPr>
          <p:cNvPr id="3" name="İçerik Yer Tutucusu 2"/>
          <p:cNvSpPr>
            <a:spLocks noGrp="1"/>
          </p:cNvSpPr>
          <p:nvPr>
            <p:ph idx="1"/>
          </p:nvPr>
        </p:nvSpPr>
        <p:spPr/>
        <p:txBody>
          <a:bodyPr/>
          <a:lstStyle/>
          <a:p>
            <a:pPr algn="just"/>
            <a:r>
              <a:rPr lang="tr-TR" dirty="0"/>
              <a:t>Solon (640-588) </a:t>
            </a:r>
            <a:r>
              <a:rPr lang="tr-TR" dirty="0" err="1"/>
              <a:t>Atina’lıdır</a:t>
            </a:r>
            <a:r>
              <a:rPr lang="tr-TR" dirty="0" smtClean="0"/>
              <a:t>,</a:t>
            </a:r>
          </a:p>
          <a:p>
            <a:pPr algn="just"/>
            <a:r>
              <a:rPr lang="tr-TR" dirty="0"/>
              <a:t>Kar ve dolu getiren fırtınalar bulutlardan gelir</a:t>
            </a:r>
            <a:r>
              <a:rPr lang="tr-TR" dirty="0" smtClean="0"/>
              <a:t>, </a:t>
            </a:r>
            <a:r>
              <a:rPr lang="tr-TR" dirty="0" err="1"/>
              <a:t>Gökgürültüleri</a:t>
            </a:r>
            <a:r>
              <a:rPr lang="tr-TR" dirty="0"/>
              <a:t> koyulur dupduru gökte</a:t>
            </a:r>
            <a:r>
              <a:rPr lang="tr-TR" dirty="0" smtClean="0"/>
              <a:t>, </a:t>
            </a:r>
            <a:r>
              <a:rPr lang="tr-TR" dirty="0"/>
              <a:t>Kentler çok zaman güçlülerin elinde </a:t>
            </a:r>
            <a:r>
              <a:rPr lang="tr-TR" dirty="0" smtClean="0"/>
              <a:t>yok olur, </a:t>
            </a:r>
            <a:r>
              <a:rPr lang="tr-TR" dirty="0"/>
              <a:t>Halk bir tiranın kölesi olur </a:t>
            </a:r>
            <a:r>
              <a:rPr lang="tr-TR" dirty="0" smtClean="0"/>
              <a:t>cahillikle, </a:t>
            </a:r>
          </a:p>
          <a:p>
            <a:pPr algn="just"/>
            <a:r>
              <a:rPr lang="tr-TR" dirty="0"/>
              <a:t>alan söyleme doğruyu söyle</a:t>
            </a:r>
            <a:r>
              <a:rPr lang="tr-TR" dirty="0" smtClean="0"/>
              <a:t>.</a:t>
            </a:r>
          </a:p>
          <a:p>
            <a:pPr algn="just"/>
            <a:r>
              <a:rPr lang="tr-TR" dirty="0"/>
              <a:t>Kendini onurlu olana ada</a:t>
            </a:r>
            <a:r>
              <a:rPr lang="tr-TR" dirty="0" smtClean="0"/>
              <a:t>.</a:t>
            </a:r>
          </a:p>
          <a:p>
            <a:pPr algn="just"/>
            <a:r>
              <a:rPr lang="tr-TR" dirty="0"/>
              <a:t>Tanrıları izle</a:t>
            </a:r>
            <a:r>
              <a:rPr lang="tr-TR" dirty="0" smtClean="0"/>
              <a:t>.</a:t>
            </a:r>
          </a:p>
          <a:p>
            <a:pPr algn="just"/>
            <a:r>
              <a:rPr lang="tr-TR" dirty="0"/>
              <a:t>Dostlarına saygı </a:t>
            </a:r>
            <a:r>
              <a:rPr lang="tr-TR" dirty="0" smtClean="0"/>
              <a:t>göster</a:t>
            </a:r>
          </a:p>
          <a:p>
            <a:pPr algn="just"/>
            <a:r>
              <a:rPr lang="tr-TR" dirty="0" smtClean="0"/>
              <a:t>Kederden doğan hazdan kaç</a:t>
            </a:r>
            <a:endParaRPr lang="tr-TR" dirty="0"/>
          </a:p>
        </p:txBody>
      </p:sp>
    </p:spTree>
    <p:extLst>
      <p:ext uri="{BB962C8B-B14F-4D97-AF65-F5344CB8AC3E}">
        <p14:creationId xmlns:p14="http://schemas.microsoft.com/office/powerpoint/2010/main" val="982799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i="1" dirty="0" err="1"/>
              <a:t>Khilon</a:t>
            </a:r>
            <a:endParaRPr lang="tr-TR" dirty="0"/>
          </a:p>
        </p:txBody>
      </p:sp>
      <p:sp>
        <p:nvSpPr>
          <p:cNvPr id="3" name="İçerik Yer Tutucusu 2"/>
          <p:cNvSpPr>
            <a:spLocks noGrp="1"/>
          </p:cNvSpPr>
          <p:nvPr>
            <p:ph idx="1"/>
          </p:nvPr>
        </p:nvSpPr>
        <p:spPr/>
        <p:txBody>
          <a:bodyPr/>
          <a:lstStyle/>
          <a:p>
            <a:r>
              <a:rPr lang="tr-TR" dirty="0"/>
              <a:t>MÖ VI. yüzyıla doğru </a:t>
            </a:r>
            <a:r>
              <a:rPr lang="tr-TR" dirty="0" err="1"/>
              <a:t>Sparta’nın</a:t>
            </a:r>
            <a:r>
              <a:rPr lang="tr-TR" dirty="0"/>
              <a:t> gelişiminde büyük katkıları </a:t>
            </a:r>
            <a:r>
              <a:rPr lang="tr-TR" dirty="0" smtClean="0"/>
              <a:t>oldu</a:t>
            </a:r>
          </a:p>
          <a:p>
            <a:r>
              <a:rPr lang="tr-TR" dirty="0"/>
              <a:t>Kendini tanı</a:t>
            </a:r>
            <a:r>
              <a:rPr lang="tr-TR" dirty="0" smtClean="0"/>
              <a:t>.</a:t>
            </a:r>
          </a:p>
          <a:p>
            <a:r>
              <a:rPr lang="tr-TR" dirty="0"/>
              <a:t>Özgür insanları tehdit etme, bu hiç doğru olmaz</a:t>
            </a:r>
            <a:r>
              <a:rPr lang="tr-TR" dirty="0" smtClean="0"/>
              <a:t>.</a:t>
            </a:r>
          </a:p>
          <a:p>
            <a:r>
              <a:rPr lang="tr-TR" dirty="0"/>
              <a:t>Büyüklerine saygılı ol</a:t>
            </a:r>
            <a:r>
              <a:rPr lang="tr-TR" dirty="0" smtClean="0"/>
              <a:t>.</a:t>
            </a:r>
          </a:p>
          <a:p>
            <a:r>
              <a:rPr lang="tr-TR" dirty="0"/>
              <a:t>Zavallılara gülme</a:t>
            </a:r>
            <a:r>
              <a:rPr lang="tr-TR" dirty="0" smtClean="0"/>
              <a:t>.</a:t>
            </a:r>
          </a:p>
          <a:p>
            <a:r>
              <a:rPr lang="tr-TR" dirty="0"/>
              <a:t>Öfkeni dizginle.</a:t>
            </a:r>
          </a:p>
        </p:txBody>
      </p:sp>
    </p:spTree>
    <p:extLst>
      <p:ext uri="{BB962C8B-B14F-4D97-AF65-F5344CB8AC3E}">
        <p14:creationId xmlns:p14="http://schemas.microsoft.com/office/powerpoint/2010/main" val="717452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i="1" dirty="0" err="1"/>
              <a:t>Pittakos</a:t>
            </a:r>
            <a:endParaRPr lang="tr-TR" dirty="0"/>
          </a:p>
        </p:txBody>
      </p:sp>
      <p:sp>
        <p:nvSpPr>
          <p:cNvPr id="3" name="İçerik Yer Tutucusu 2"/>
          <p:cNvSpPr>
            <a:spLocks noGrp="1"/>
          </p:cNvSpPr>
          <p:nvPr>
            <p:ph idx="1"/>
          </p:nvPr>
        </p:nvSpPr>
        <p:spPr/>
        <p:txBody>
          <a:bodyPr/>
          <a:lstStyle/>
          <a:p>
            <a:r>
              <a:rPr lang="tr-TR" dirty="0" err="1"/>
              <a:t>Pittakos</a:t>
            </a:r>
            <a:r>
              <a:rPr lang="tr-TR" dirty="0"/>
              <a:t>, Trakya kökenli </a:t>
            </a:r>
            <a:r>
              <a:rPr lang="tr-TR" dirty="0" err="1"/>
              <a:t>Mytilene</a:t>
            </a:r>
            <a:r>
              <a:rPr lang="tr-TR" dirty="0"/>
              <a:t> (Midilli) tiranıdır. </a:t>
            </a:r>
            <a:endParaRPr lang="tr-TR" dirty="0" smtClean="0"/>
          </a:p>
          <a:p>
            <a:r>
              <a:rPr lang="tr-TR" dirty="0" smtClean="0"/>
              <a:t>Uygun </a:t>
            </a:r>
            <a:r>
              <a:rPr lang="tr-TR" dirty="0"/>
              <a:t>zamanı kollamayı bil</a:t>
            </a:r>
            <a:r>
              <a:rPr lang="tr-TR" dirty="0" smtClean="0"/>
              <a:t>.</a:t>
            </a:r>
          </a:p>
          <a:p>
            <a:r>
              <a:rPr lang="tr-TR" dirty="0"/>
              <a:t>Yapmayı tasarladığın şeyi söyleme, beceremezsen gülerler</a:t>
            </a:r>
            <a:r>
              <a:rPr lang="tr-TR" dirty="0" smtClean="0"/>
              <a:t>.</a:t>
            </a:r>
          </a:p>
          <a:p>
            <a:r>
              <a:rPr lang="tr-TR" dirty="0" smtClean="0"/>
              <a:t>Yapmak istediğini söyleme, yapamazsan seninle alay ederler.</a:t>
            </a:r>
          </a:p>
          <a:p>
            <a:r>
              <a:rPr lang="tr-TR" dirty="0"/>
              <a:t>Eğitimi, alçakgönüllülüğü, </a:t>
            </a:r>
            <a:r>
              <a:rPr lang="tr-TR" dirty="0" err="1"/>
              <a:t>sakınıklığı</a:t>
            </a:r>
            <a:r>
              <a:rPr lang="tr-TR" dirty="0"/>
              <a:t>, doğruyu, iyi niyetli olmayı, deneyimi, yatkınlığı, başkasıyla arkadaşlığı, dürüstlüğü, ev işlerine uyarlı olmayı, sanatı, sofuluğu </a:t>
            </a:r>
            <a:r>
              <a:rPr lang="tr-TR" dirty="0" smtClean="0"/>
              <a:t>sev</a:t>
            </a:r>
          </a:p>
          <a:p>
            <a:endParaRPr lang="tr-TR" dirty="0" smtClean="0"/>
          </a:p>
          <a:p>
            <a:endParaRPr lang="tr-TR" dirty="0"/>
          </a:p>
        </p:txBody>
      </p:sp>
    </p:spTree>
    <p:extLst>
      <p:ext uri="{BB962C8B-B14F-4D97-AF65-F5344CB8AC3E}">
        <p14:creationId xmlns:p14="http://schemas.microsoft.com/office/powerpoint/2010/main" val="28308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Thales</a:t>
            </a:r>
            <a:r>
              <a:rPr lang="tr-TR" dirty="0" smtClean="0"/>
              <a:t> </a:t>
            </a:r>
            <a:endParaRPr lang="tr-TR" dirty="0"/>
          </a:p>
        </p:txBody>
      </p:sp>
      <p:sp>
        <p:nvSpPr>
          <p:cNvPr id="3" name="İçerik Yer Tutucusu 2"/>
          <p:cNvSpPr>
            <a:spLocks noGrp="1"/>
          </p:cNvSpPr>
          <p:nvPr>
            <p:ph idx="1"/>
          </p:nvPr>
        </p:nvSpPr>
        <p:spPr/>
        <p:txBody>
          <a:bodyPr/>
          <a:lstStyle/>
          <a:p>
            <a:pPr algn="just"/>
            <a:r>
              <a:rPr lang="tr-TR" b="1" i="1" dirty="0" err="1"/>
              <a:t>Miletos</a:t>
            </a:r>
            <a:r>
              <a:rPr lang="tr-TR" b="1" i="1" dirty="0"/>
              <a:t> okulunun </a:t>
            </a:r>
            <a:r>
              <a:rPr lang="tr-TR" b="1" i="1" dirty="0" smtClean="0"/>
              <a:t>kurucusu</a:t>
            </a:r>
          </a:p>
          <a:p>
            <a:pPr algn="just"/>
            <a:r>
              <a:rPr lang="tr-TR" dirty="0"/>
              <a:t>Ahlak düşünürleri olan Yedi Bilgeler içinde bir tanesi, </a:t>
            </a:r>
            <a:r>
              <a:rPr lang="tr-TR" dirty="0" err="1"/>
              <a:t>Thales</a:t>
            </a:r>
            <a:r>
              <a:rPr lang="tr-TR" dirty="0"/>
              <a:t>, gerçek anlamda felsefenin başlatıcısı yani ilk adı olarak anılır. Yedi Bilgeler evren sorunlarıyla hiç ilgilenmediler, yalnız ahlak sorunlarına yöneldiler, oysa </a:t>
            </a:r>
            <a:r>
              <a:rPr lang="tr-TR" dirty="0" err="1"/>
              <a:t>Thales’le</a:t>
            </a:r>
            <a:r>
              <a:rPr lang="tr-TR" dirty="0"/>
              <a:t> başlayan gerçek felsefe insan kadar evreni konu edinecektir</a:t>
            </a:r>
            <a:r>
              <a:rPr lang="tr-TR" dirty="0" smtClean="0"/>
              <a:t>.</a:t>
            </a:r>
          </a:p>
          <a:p>
            <a:pPr algn="just"/>
            <a:r>
              <a:rPr lang="pt-BR" dirty="0"/>
              <a:t>Dostlarını anımsa, burada olsalar da olmasalar da</a:t>
            </a:r>
            <a:r>
              <a:rPr lang="pt-BR" dirty="0" smtClean="0"/>
              <a:t>.</a:t>
            </a:r>
            <a:endParaRPr lang="tr-TR" dirty="0" smtClean="0"/>
          </a:p>
          <a:p>
            <a:pPr algn="just"/>
            <a:r>
              <a:rPr lang="tr-TR" dirty="0"/>
              <a:t>Onursuz bir biçimde zenginleşme.</a:t>
            </a:r>
          </a:p>
        </p:txBody>
      </p:sp>
    </p:spTree>
    <p:extLst>
      <p:ext uri="{BB962C8B-B14F-4D97-AF65-F5344CB8AC3E}">
        <p14:creationId xmlns:p14="http://schemas.microsoft.com/office/powerpoint/2010/main" val="92811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Bias</a:t>
            </a:r>
            <a:r>
              <a:rPr lang="tr-TR" dirty="0" smtClean="0"/>
              <a:t> </a:t>
            </a:r>
            <a:endParaRPr lang="tr-TR" dirty="0"/>
          </a:p>
        </p:txBody>
      </p:sp>
      <p:sp>
        <p:nvSpPr>
          <p:cNvPr id="3" name="İçerik Yer Tutucusu 2"/>
          <p:cNvSpPr>
            <a:spLocks noGrp="1"/>
          </p:cNvSpPr>
          <p:nvPr>
            <p:ph idx="1"/>
          </p:nvPr>
        </p:nvSpPr>
        <p:spPr/>
        <p:txBody>
          <a:bodyPr/>
          <a:lstStyle/>
          <a:p>
            <a:pPr algn="just"/>
            <a:r>
              <a:rPr lang="tr-TR" dirty="0"/>
              <a:t>MÖ 570’e doğru dünyaya geldiği ve çok uzun yaşadığı sanılır. Hukukçu </a:t>
            </a:r>
            <a:r>
              <a:rPr lang="tr-TR" dirty="0" err="1"/>
              <a:t>Bias</a:t>
            </a:r>
            <a:r>
              <a:rPr lang="tr-TR" dirty="0"/>
              <a:t> çok iyi bir söylevciymiş, ancak sözü sanat yapanların tersine yalnızca doğrular adına konuşurmuş</a:t>
            </a:r>
            <a:r>
              <a:rPr lang="tr-TR" dirty="0" smtClean="0"/>
              <a:t>.</a:t>
            </a:r>
          </a:p>
          <a:p>
            <a:pPr algn="just"/>
            <a:r>
              <a:rPr lang="tr-TR" dirty="0"/>
              <a:t>İnsanların çoğu onursuzdur</a:t>
            </a:r>
            <a:r>
              <a:rPr lang="tr-TR" dirty="0" smtClean="0"/>
              <a:t>.</a:t>
            </a:r>
          </a:p>
          <a:p>
            <a:pPr algn="just"/>
            <a:r>
              <a:rPr lang="tr-TR" dirty="0"/>
              <a:t>Bir işe girişirken yavaşlığı elden bırakma, ama iş başlayınca var gücünle çalış</a:t>
            </a:r>
            <a:r>
              <a:rPr lang="tr-TR" dirty="0" smtClean="0"/>
              <a:t>.</a:t>
            </a:r>
          </a:p>
          <a:p>
            <a:pPr algn="just"/>
            <a:r>
              <a:rPr lang="pt-BR" dirty="0"/>
              <a:t>Aptal da kötü de olma</a:t>
            </a:r>
            <a:r>
              <a:rPr lang="pt-BR" dirty="0" smtClean="0"/>
              <a:t>.</a:t>
            </a:r>
            <a:endParaRPr lang="tr-TR" dirty="0" smtClean="0"/>
          </a:p>
          <a:p>
            <a:pPr algn="just"/>
            <a:r>
              <a:rPr lang="tr-TR" dirty="0"/>
              <a:t>Saygılı bir dinleyici ol</a:t>
            </a:r>
            <a:r>
              <a:rPr lang="tr-TR" dirty="0" smtClean="0"/>
              <a:t>.</a:t>
            </a:r>
          </a:p>
          <a:p>
            <a:pPr algn="just"/>
            <a:endParaRPr lang="tr-TR" dirty="0"/>
          </a:p>
        </p:txBody>
      </p:sp>
    </p:spTree>
    <p:extLst>
      <p:ext uri="{BB962C8B-B14F-4D97-AF65-F5344CB8AC3E}">
        <p14:creationId xmlns:p14="http://schemas.microsoft.com/office/powerpoint/2010/main" val="30434031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1187</Words>
  <Application>Microsoft Office PowerPoint</Application>
  <PresentationFormat>Geniş ekran</PresentationFormat>
  <Paragraphs>105</Paragraphs>
  <Slides>25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Calibri Light</vt:lpstr>
      <vt:lpstr>Office Teması</vt:lpstr>
      <vt:lpstr>FELSEFE NEDİR</vt:lpstr>
      <vt:lpstr>PowerPoint Sunusu</vt:lpstr>
      <vt:lpstr>Felsefenin İlk Yedi Bilgesi</vt:lpstr>
      <vt:lpstr>Kleobulos</vt:lpstr>
      <vt:lpstr>Solon</vt:lpstr>
      <vt:lpstr>Khilon</vt:lpstr>
      <vt:lpstr>Pittakos</vt:lpstr>
      <vt:lpstr>Thales </vt:lpstr>
      <vt:lpstr>Bias </vt:lpstr>
      <vt:lpstr>Periandros</vt:lpstr>
      <vt:lpstr>YEDİ BİLGE DÖNEMİNDEN  SONRA FELSEFE BAŞLIYOR</vt:lpstr>
      <vt:lpstr>PowerPoint Sunusu</vt:lpstr>
      <vt:lpstr>PowerPoint Sunusu</vt:lpstr>
      <vt:lpstr>PowerPoint Sunusu</vt:lpstr>
      <vt:lpstr>PowerPoint Sunusu</vt:lpstr>
      <vt:lpstr>Bilim ile Felsefe Arasındaki İlişki</vt:lpstr>
      <vt:lpstr>PowerPoint Sunusu</vt:lpstr>
      <vt:lpstr>PowerPoint Sunusu</vt:lpstr>
      <vt:lpstr>Farklılıkları ise</vt:lpstr>
      <vt:lpstr>Gerçek, inşa, madde, devlet nedir???</vt:lpstr>
      <vt:lpstr>Felsefenin Alanları</vt:lpstr>
      <vt:lpstr>Ontoloji ( Varlık Bilgisi)</vt:lpstr>
      <vt:lpstr>Epistomoloji ( epistomology)( Bilgi Sorunu)</vt:lpstr>
      <vt:lpstr>Aksiyoloji ( Axiology)( Değerler Sorunu) </vt:lpstr>
      <vt:lpstr>Mantık ( Logike)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NEDİR</dc:title>
  <dc:creator>User</dc:creator>
  <cp:lastModifiedBy>User</cp:lastModifiedBy>
  <cp:revision>16</cp:revision>
  <dcterms:created xsi:type="dcterms:W3CDTF">2019-02-12T12:21:47Z</dcterms:created>
  <dcterms:modified xsi:type="dcterms:W3CDTF">2019-02-18T11:57:46Z</dcterms:modified>
</cp:coreProperties>
</file>